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7" r:id="rId9"/>
    <p:sldId id="265" r:id="rId10"/>
    <p:sldId id="268" r:id="rId11"/>
    <p:sldId id="264" r:id="rId12"/>
    <p:sldId id="266" r:id="rId13"/>
  </p:sldIdLst>
  <p:sldSz cx="12192000" cy="6858000"/>
  <p:notesSz cx="6858000" cy="9144000"/>
  <p:defaultTextStyle>
    <a:defPPr>
      <a:defRPr lang="el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  <a:endParaRPr lang="el-CY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l-CY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537F-D98B-46DA-9271-4A7B32BBB481}" type="datetimeFigureOut">
              <a:rPr lang="el-CY" smtClean="0"/>
              <a:t>14/12/2016</a:t>
            </a:fld>
            <a:endParaRPr lang="el-CY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983-6AE9-41DF-90CD-1EB63204CDE1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76166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l-CY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CY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537F-D98B-46DA-9271-4A7B32BBB481}" type="datetimeFigureOut">
              <a:rPr lang="el-CY" smtClean="0"/>
              <a:t>14/12/2016</a:t>
            </a:fld>
            <a:endParaRPr lang="el-CY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983-6AE9-41DF-90CD-1EB63204CDE1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217833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l-CY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CY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537F-D98B-46DA-9271-4A7B32BBB481}" type="datetimeFigureOut">
              <a:rPr lang="el-CY" smtClean="0"/>
              <a:t>14/12/2016</a:t>
            </a:fld>
            <a:endParaRPr lang="el-CY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983-6AE9-41DF-90CD-1EB63204CDE1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42519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l-CY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CY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537F-D98B-46DA-9271-4A7B32BBB481}" type="datetimeFigureOut">
              <a:rPr lang="el-CY" smtClean="0"/>
              <a:t>14/12/2016</a:t>
            </a:fld>
            <a:endParaRPr lang="el-CY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983-6AE9-41DF-90CD-1EB63204CDE1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328790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  <a:endParaRPr lang="el-CY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537F-D98B-46DA-9271-4A7B32BBB481}" type="datetimeFigureOut">
              <a:rPr lang="el-CY" smtClean="0"/>
              <a:t>14/12/2016</a:t>
            </a:fld>
            <a:endParaRPr lang="el-CY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983-6AE9-41DF-90CD-1EB63204CDE1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422651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l-CY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CY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CY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537F-D98B-46DA-9271-4A7B32BBB481}" type="datetimeFigureOut">
              <a:rPr lang="el-CY" smtClean="0"/>
              <a:t>14/12/2016</a:t>
            </a:fld>
            <a:endParaRPr lang="el-CY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983-6AE9-41DF-90CD-1EB63204CDE1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402101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l-CY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CY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CY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537F-D98B-46DA-9271-4A7B32BBB481}" type="datetimeFigureOut">
              <a:rPr lang="el-CY" smtClean="0"/>
              <a:t>14/12/2016</a:t>
            </a:fld>
            <a:endParaRPr lang="el-CY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983-6AE9-41DF-90CD-1EB63204CDE1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9296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l-CY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537F-D98B-46DA-9271-4A7B32BBB481}" type="datetimeFigureOut">
              <a:rPr lang="el-CY" smtClean="0"/>
              <a:t>14/12/2016</a:t>
            </a:fld>
            <a:endParaRPr lang="el-CY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983-6AE9-41DF-90CD-1EB63204CDE1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413381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537F-D98B-46DA-9271-4A7B32BBB481}" type="datetimeFigureOut">
              <a:rPr lang="el-CY" smtClean="0"/>
              <a:t>14/12/2016</a:t>
            </a:fld>
            <a:endParaRPr lang="el-CY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983-6AE9-41DF-90CD-1EB63204CDE1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158090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l-CY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CY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537F-D98B-46DA-9271-4A7B32BBB481}" type="datetimeFigureOut">
              <a:rPr lang="el-CY" smtClean="0"/>
              <a:t>14/12/2016</a:t>
            </a:fld>
            <a:endParaRPr lang="el-CY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983-6AE9-41DF-90CD-1EB63204CDE1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332756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l-CY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CY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537F-D98B-46DA-9271-4A7B32BBB481}" type="datetimeFigureOut">
              <a:rPr lang="el-CY" smtClean="0"/>
              <a:t>14/12/2016</a:t>
            </a:fld>
            <a:endParaRPr lang="el-CY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CY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0983-6AE9-41DF-90CD-1EB63204CDE1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415799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l-CY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CY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0537F-D98B-46DA-9271-4A7B32BBB481}" type="datetimeFigureOut">
              <a:rPr lang="el-CY" smtClean="0"/>
              <a:t>14/12/2016</a:t>
            </a:fld>
            <a:endParaRPr lang="el-CY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CY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E0983-6AE9-41DF-90CD-1EB63204CDE1}" type="slidenum">
              <a:rPr lang="el-CY" smtClean="0"/>
              <a:t>‹#›</a:t>
            </a:fld>
            <a:endParaRPr lang="el-CY"/>
          </a:p>
        </p:txBody>
      </p:sp>
    </p:spTree>
    <p:extLst>
      <p:ext uri="{BB962C8B-B14F-4D97-AF65-F5344CB8AC3E}">
        <p14:creationId xmlns:p14="http://schemas.microsoft.com/office/powerpoint/2010/main" val="151006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.cy/url?sa=i&amp;rct=j&amp;q=&amp;esrc=s&amp;source=images&amp;cd=&amp;cad=rja&amp;uact=8&amp;ved=0ahUKEwiU5t7Ns_PQAhVJ6xQKHbXyCQgQjRwIBw&amp;url=https%3A%2F%2Fcookpad.com%2Fes%2Frecetas%2F237351-platano-al-horno-venezolana&amp;psig=AFQjCNGdXLe4G5zeFYoTWDVhaim7S3Snsg&amp;ust=1481795217562787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viajejet.com/platos-tipicos-de-argentina/asado-argentin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                         </a:t>
            </a:r>
            <a:r>
              <a:rPr lang="es-ES" b="1" i="1" dirty="0"/>
              <a:t>La comida hispana</a:t>
            </a:r>
            <a:endParaRPr lang="el-CY" b="1" i="1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05878"/>
            <a:ext cx="10720388" cy="5586412"/>
          </a:xfrm>
        </p:spPr>
      </p:pic>
    </p:spTree>
    <p:extLst>
      <p:ext uri="{BB962C8B-B14F-4D97-AF65-F5344CB8AC3E}">
        <p14:creationId xmlns:p14="http://schemas.microsoft.com/office/powerpoint/2010/main" val="510723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4" y="542925"/>
            <a:ext cx="10887074" cy="595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422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s-ES" dirty="0"/>
              <a:t>                       </a:t>
            </a:r>
            <a:r>
              <a:rPr lang="es-ES" dirty="0">
                <a:solidFill>
                  <a:srgbClr val="0070C0"/>
                </a:solidFill>
              </a:rPr>
              <a:t>Venezuela</a:t>
            </a:r>
            <a:endParaRPr lang="el-CY" dirty="0">
              <a:solidFill>
                <a:srgbClr val="0070C0"/>
              </a:solidFill>
            </a:endParaRPr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solidFill>
                  <a:srgbClr val="FFFF00"/>
                </a:solidFill>
              </a:rPr>
              <a:t>    Pruébate una arepa </a:t>
            </a:r>
          </a:p>
          <a:p>
            <a:pPr marL="0" indent="0">
              <a:buNone/>
            </a:pPr>
            <a:r>
              <a:rPr lang="es-ES" dirty="0">
                <a:solidFill>
                  <a:srgbClr val="FFFF00"/>
                </a:solidFill>
              </a:rPr>
              <a:t> </a:t>
            </a:r>
            <a:endParaRPr lang="el-CY" dirty="0">
              <a:solidFill>
                <a:srgbClr val="FFFF00"/>
              </a:solidFill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214562"/>
            <a:ext cx="9144000" cy="464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161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2775"/>
          </a:xfrm>
          <a:solidFill>
            <a:schemeClr val="accent2"/>
          </a:solidFill>
        </p:spPr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AMERICA</a:t>
            </a:r>
            <a:r>
              <a:rPr lang="es-ES" dirty="0"/>
              <a:t> </a:t>
            </a:r>
            <a:r>
              <a:rPr lang="es-ES" dirty="0">
                <a:solidFill>
                  <a:srgbClr val="FFFF00"/>
                </a:solidFill>
              </a:rPr>
              <a:t>LATINA</a:t>
            </a:r>
            <a:r>
              <a:rPr lang="es-ES" dirty="0"/>
              <a:t> 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ESTÁ</a:t>
            </a:r>
            <a:r>
              <a:rPr lang="es-ES" dirty="0"/>
              <a:t> 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AQUÍ</a:t>
            </a:r>
            <a:r>
              <a:rPr lang="es-ES" dirty="0"/>
              <a:t> </a:t>
            </a:r>
            <a:r>
              <a:rPr lang="es-E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PARA</a:t>
            </a:r>
            <a:r>
              <a:rPr lang="es-ES" dirty="0"/>
              <a:t> </a:t>
            </a:r>
            <a:r>
              <a:rPr lang="es-ES" dirty="0">
                <a:solidFill>
                  <a:srgbClr val="7030A0"/>
                </a:solidFill>
              </a:rPr>
              <a:t>QUE</a:t>
            </a:r>
            <a:r>
              <a:rPr lang="es-ES" dirty="0"/>
              <a:t> </a:t>
            </a:r>
            <a:r>
              <a:rPr lang="es-E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LA </a:t>
            </a:r>
            <a:r>
              <a:rPr lang="es-ES" dirty="0">
                <a:solidFill>
                  <a:srgbClr val="00B050"/>
                </a:solidFill>
              </a:rPr>
              <a:t>DESCUBRAS</a:t>
            </a:r>
            <a:endParaRPr lang="el-CY" dirty="0">
              <a:solidFill>
                <a:srgbClr val="00B050"/>
              </a:solidFill>
            </a:endParaRPr>
          </a:p>
        </p:txBody>
      </p:sp>
      <p:sp>
        <p:nvSpPr>
          <p:cNvPr id="5" name="AutoShape 4" descr="Image result for comida de america latina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l-CY" sz="3200" dirty="0"/>
          </a:p>
        </p:txBody>
      </p:sp>
    </p:spTree>
    <p:extLst>
      <p:ext uri="{BB962C8B-B14F-4D97-AF65-F5344CB8AC3E}">
        <p14:creationId xmlns:p14="http://schemas.microsoft.com/office/powerpoint/2010/main" val="348865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               </a:t>
            </a:r>
            <a:r>
              <a:rPr lang="es-ES" dirty="0">
                <a:solidFill>
                  <a:srgbClr val="00B050"/>
                </a:solidFill>
              </a:rPr>
              <a:t>Especialidades de México</a:t>
            </a:r>
            <a:endParaRPr lang="el-CY" dirty="0">
              <a:solidFill>
                <a:srgbClr val="00B05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rgbClr val="00B050"/>
                </a:solidFill>
              </a:rPr>
              <a:t>Fajitas – llevan tortilla, pollo</a:t>
            </a:r>
            <a:r>
              <a:rPr lang="el-GR" dirty="0">
                <a:solidFill>
                  <a:srgbClr val="00B050"/>
                </a:solidFill>
              </a:rPr>
              <a:t>/</a:t>
            </a:r>
            <a:r>
              <a:rPr lang="es-ES" dirty="0">
                <a:solidFill>
                  <a:srgbClr val="00B050"/>
                </a:solidFill>
              </a:rPr>
              <a:t>carne de ternera</a:t>
            </a:r>
            <a:r>
              <a:rPr lang="el-GR" dirty="0">
                <a:solidFill>
                  <a:srgbClr val="00B050"/>
                </a:solidFill>
              </a:rPr>
              <a:t>/</a:t>
            </a:r>
            <a:r>
              <a:rPr lang="es-ES" dirty="0">
                <a:solidFill>
                  <a:srgbClr val="00B050"/>
                </a:solidFill>
              </a:rPr>
              <a:t>gambas, cebolla, pimientos, salsa</a:t>
            </a:r>
          </a:p>
          <a:p>
            <a:r>
              <a:rPr lang="es-ES" dirty="0">
                <a:solidFill>
                  <a:srgbClr val="FF0000"/>
                </a:solidFill>
              </a:rPr>
              <a:t>Tacos –</a:t>
            </a:r>
            <a:r>
              <a:rPr lang="es-ES" dirty="0"/>
              <a:t> </a:t>
            </a:r>
            <a:r>
              <a:rPr lang="es-ES" dirty="0">
                <a:solidFill>
                  <a:srgbClr val="FF0000"/>
                </a:solidFill>
              </a:rPr>
              <a:t>carne picada, tortilla, queso, verdura (puede ser lechuga y tomate)</a:t>
            </a:r>
          </a:p>
          <a:p>
            <a:r>
              <a:rPr lang="es-ES" dirty="0">
                <a:solidFill>
                  <a:srgbClr val="00B050"/>
                </a:solidFill>
              </a:rPr>
              <a:t>Chimichangas – tortilla, queso, frijoles </a:t>
            </a:r>
          </a:p>
          <a:p>
            <a:r>
              <a:rPr lang="es-ES" dirty="0">
                <a:solidFill>
                  <a:srgbClr val="FF0000"/>
                </a:solidFill>
              </a:rPr>
              <a:t>Quesadillas- tortilla, queso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315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s-ES" dirty="0">
                <a:solidFill>
                  <a:srgbClr val="00B050"/>
                </a:solidFill>
              </a:rPr>
              <a:t>                        </a:t>
            </a:r>
            <a:r>
              <a:rPr lang="es-ES" b="1" dirty="0">
                <a:solidFill>
                  <a:srgbClr val="00B050"/>
                </a:solidFill>
              </a:rPr>
              <a:t>Las fajitas</a:t>
            </a:r>
            <a:endParaRPr lang="el-CY" b="1" dirty="0">
              <a:solidFill>
                <a:srgbClr val="00B050"/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" y="1690688"/>
            <a:ext cx="11801475" cy="5167311"/>
          </a:xfrm>
        </p:spPr>
      </p:pic>
    </p:spTree>
    <p:extLst>
      <p:ext uri="{BB962C8B-B14F-4D97-AF65-F5344CB8AC3E}">
        <p14:creationId xmlns:p14="http://schemas.microsoft.com/office/powerpoint/2010/main" val="2421497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s-ES" dirty="0"/>
              <a:t>                            </a:t>
            </a:r>
            <a:r>
              <a:rPr lang="es-ES" b="1" dirty="0">
                <a:solidFill>
                  <a:srgbClr val="00B050"/>
                </a:solidFill>
              </a:rPr>
              <a:t>Los tacos</a:t>
            </a:r>
            <a:endParaRPr lang="el-CY" b="1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4"/>
            <a:ext cx="10120314" cy="5032375"/>
          </a:xfrm>
        </p:spPr>
      </p:pic>
    </p:spTree>
    <p:extLst>
      <p:ext uri="{BB962C8B-B14F-4D97-AF65-F5344CB8AC3E}">
        <p14:creationId xmlns:p14="http://schemas.microsoft.com/office/powerpoint/2010/main" val="3642151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s-ES" dirty="0"/>
              <a:t>        </a:t>
            </a:r>
            <a:r>
              <a:rPr lang="es-ES" dirty="0">
                <a:solidFill>
                  <a:srgbClr val="00B050"/>
                </a:solidFill>
              </a:rPr>
              <a:t>Una receta de guacamole …</a:t>
            </a:r>
            <a:r>
              <a:rPr lang="es-ES" dirty="0" err="1">
                <a:solidFill>
                  <a:srgbClr val="00B050"/>
                </a:solidFill>
              </a:rPr>
              <a:t>mmmmm</a:t>
            </a:r>
            <a:endParaRPr lang="el-CY" dirty="0">
              <a:solidFill>
                <a:srgbClr val="00B05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4929505"/>
          </a:xfrm>
        </p:spPr>
        <p:txBody>
          <a:bodyPr/>
          <a:lstStyle/>
          <a:p>
            <a:pPr marL="0" indent="0">
              <a:buNone/>
            </a:pPr>
            <a:r>
              <a:rPr lang="fr-FR" b="1" dirty="0" err="1">
                <a:solidFill>
                  <a:srgbClr val="00B050"/>
                </a:solidFill>
              </a:rPr>
              <a:t>Ingredientes</a:t>
            </a:r>
            <a:r>
              <a:rPr lang="fr-FR" b="1" dirty="0">
                <a:solidFill>
                  <a:srgbClr val="00B050"/>
                </a:solidFill>
              </a:rPr>
              <a:t>:</a:t>
            </a:r>
            <a:br>
              <a:rPr lang="fr-FR" dirty="0">
                <a:solidFill>
                  <a:srgbClr val="00B050"/>
                </a:solidFill>
              </a:rPr>
            </a:br>
            <a:br>
              <a:rPr lang="fr-FR" dirty="0"/>
            </a:br>
            <a:r>
              <a:rPr lang="fr-FR" dirty="0">
                <a:solidFill>
                  <a:srgbClr val="FF0000"/>
                </a:solidFill>
              </a:rPr>
              <a:t>- </a:t>
            </a:r>
            <a:r>
              <a:rPr lang="fr-FR" dirty="0" err="1">
                <a:solidFill>
                  <a:srgbClr val="FF0000"/>
                </a:solidFill>
              </a:rPr>
              <a:t>Cuatro</a:t>
            </a:r>
            <a:r>
              <a:rPr lang="fr-FR" dirty="0">
                <a:solidFill>
                  <a:srgbClr val="FF0000"/>
                </a:solidFill>
              </a:rPr>
              <a:t> o </a:t>
            </a:r>
            <a:r>
              <a:rPr lang="fr-FR" dirty="0" err="1">
                <a:solidFill>
                  <a:srgbClr val="FF0000"/>
                </a:solidFill>
              </a:rPr>
              <a:t>cinco</a:t>
            </a:r>
            <a:r>
              <a:rPr lang="fr-FR" dirty="0">
                <a:solidFill>
                  <a:srgbClr val="FF0000"/>
                </a:solidFill>
              </a:rPr>
              <a:t> aguacates </a:t>
            </a:r>
            <a:r>
              <a:rPr lang="fr-FR" dirty="0" err="1">
                <a:solidFill>
                  <a:srgbClr val="FF0000"/>
                </a:solidFill>
              </a:rPr>
              <a:t>maduros</a:t>
            </a:r>
            <a:r>
              <a:rPr lang="fr-FR" dirty="0">
                <a:solidFill>
                  <a:srgbClr val="FF0000"/>
                </a:solidFill>
              </a:rPr>
              <a:t>                       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>- Una </a:t>
            </a:r>
            <a:r>
              <a:rPr lang="fr-FR" dirty="0" err="1">
                <a:solidFill>
                  <a:srgbClr val="FF0000"/>
                </a:solidFill>
              </a:rPr>
              <a:t>cebolla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mediana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>- Un tomate </a:t>
            </a:r>
            <a:r>
              <a:rPr lang="fr-FR" dirty="0" err="1">
                <a:solidFill>
                  <a:srgbClr val="FF0000"/>
                </a:solidFill>
              </a:rPr>
              <a:t>mediano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>- Un chile </a:t>
            </a:r>
            <a:r>
              <a:rPr lang="fr-FR" dirty="0" err="1">
                <a:solidFill>
                  <a:srgbClr val="FF0000"/>
                </a:solidFill>
              </a:rPr>
              <a:t>serrano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>- </a:t>
            </a:r>
            <a:r>
              <a:rPr lang="fr-FR" dirty="0" err="1">
                <a:solidFill>
                  <a:srgbClr val="FF0000"/>
                </a:solidFill>
              </a:rPr>
              <a:t>Zumo</a:t>
            </a:r>
            <a:r>
              <a:rPr lang="fr-FR" dirty="0">
                <a:solidFill>
                  <a:srgbClr val="FF0000"/>
                </a:solidFill>
              </a:rPr>
              <a:t> de media lima o </a:t>
            </a:r>
            <a:r>
              <a:rPr lang="fr-FR" dirty="0" err="1">
                <a:solidFill>
                  <a:srgbClr val="FF0000"/>
                </a:solidFill>
              </a:rPr>
              <a:t>limón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>- </a:t>
            </a:r>
            <a:r>
              <a:rPr lang="fr-FR" dirty="0" err="1">
                <a:solidFill>
                  <a:srgbClr val="FF0000"/>
                </a:solidFill>
              </a:rPr>
              <a:t>Cilantro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err="1">
                <a:solidFill>
                  <a:srgbClr val="FF0000"/>
                </a:solidFill>
              </a:rPr>
              <a:t>fresco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FF0000"/>
                </a:solidFill>
              </a:rPr>
              <a:t>- Sal</a:t>
            </a:r>
            <a:endParaRPr lang="x-non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CY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770" y="2557462"/>
            <a:ext cx="5912167" cy="392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763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s-ES" dirty="0">
                <a:solidFill>
                  <a:srgbClr val="00B0F0"/>
                </a:solidFill>
              </a:rPr>
              <a:t>       Especialidades de Argentina</a:t>
            </a:r>
            <a:endParaRPr lang="el-CY" dirty="0">
              <a:solidFill>
                <a:srgbClr val="00B0F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rgbClr val="00B0F0"/>
                </a:solidFill>
              </a:rPr>
              <a:t>Carne de vaca, cordero – El asado a la parilla</a:t>
            </a:r>
          </a:p>
          <a:p>
            <a:r>
              <a:rPr lang="es-ES" dirty="0">
                <a:solidFill>
                  <a:srgbClr val="00B0F0"/>
                </a:solidFill>
              </a:rPr>
              <a:t>Pizza a la parilla</a:t>
            </a:r>
          </a:p>
          <a:p>
            <a:r>
              <a:rPr lang="es-ES" dirty="0">
                <a:solidFill>
                  <a:srgbClr val="00B0F0"/>
                </a:solidFill>
              </a:rPr>
              <a:t>Empanadas de carne picada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4019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s-ES" dirty="0"/>
              <a:t>                        </a:t>
            </a:r>
            <a:r>
              <a:rPr lang="es-ES" dirty="0">
                <a:solidFill>
                  <a:srgbClr val="00B0F0"/>
                </a:solidFill>
              </a:rPr>
              <a:t>El asado argentino</a:t>
            </a:r>
            <a:endParaRPr lang="el-CY" dirty="0">
              <a:solidFill>
                <a:srgbClr val="00B0F0"/>
              </a:solidFill>
            </a:endParaRPr>
          </a:p>
        </p:txBody>
      </p:sp>
      <p:pic>
        <p:nvPicPr>
          <p:cNvPr id="4" name="Picture 1" descr="Asado argentino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2472531"/>
            <a:ext cx="7658100" cy="38711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5108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81063" y="0"/>
            <a:ext cx="10515600" cy="1325563"/>
          </a:xfrm>
          <a:solidFill>
            <a:srgbClr val="00B0F0"/>
          </a:solidFill>
        </p:spPr>
        <p:txBody>
          <a:bodyPr/>
          <a:lstStyle/>
          <a:p>
            <a:r>
              <a:rPr lang="es-ES" dirty="0"/>
              <a:t>                </a:t>
            </a:r>
            <a:r>
              <a:rPr lang="es-ES" dirty="0">
                <a:solidFill>
                  <a:srgbClr val="FFFF00"/>
                </a:solidFill>
              </a:rPr>
              <a:t>EL MATE ARGENTINO</a:t>
            </a:r>
            <a:endParaRPr lang="el-CY" dirty="0">
              <a:solidFill>
                <a:srgbClr val="FFFF00"/>
              </a:solidFill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8" y="1397000"/>
            <a:ext cx="3900487" cy="5461000"/>
          </a:xfrm>
          <a:prstGeom prst="rect">
            <a:avLst/>
          </a:prstGeom>
        </p:spPr>
      </p:pic>
      <p:sp>
        <p:nvSpPr>
          <p:cNvPr id="4" name="Ορθογώνιο 3"/>
          <p:cNvSpPr/>
          <p:nvPr/>
        </p:nvSpPr>
        <p:spPr>
          <a:xfrm>
            <a:off x="4545495" y="1997839"/>
            <a:ext cx="69573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/>
              <a:t>Mate</a:t>
            </a:r>
            <a:r>
              <a:rPr lang="en-US" sz="2400" dirty="0"/>
              <a:t> – El </a:t>
            </a:r>
            <a:r>
              <a:rPr lang="en-US" sz="2400" dirty="0" err="1"/>
              <a:t>nombre</a:t>
            </a:r>
            <a:r>
              <a:rPr lang="en-US" sz="2400" dirty="0"/>
              <a:t> de la </a:t>
            </a:r>
            <a:r>
              <a:rPr lang="en-US" sz="2400" dirty="0" err="1"/>
              <a:t>bebida</a:t>
            </a:r>
            <a:br>
              <a:rPr lang="en-US" sz="2400" dirty="0"/>
            </a:br>
            <a:r>
              <a:rPr lang="en-US" sz="2400" b="1" i="1" dirty="0" err="1"/>
              <a:t>Bombilla</a:t>
            </a:r>
            <a:r>
              <a:rPr lang="en-US" sz="2400" dirty="0"/>
              <a:t> – Se </a:t>
            </a:r>
            <a:r>
              <a:rPr lang="en-US" sz="2400" dirty="0" err="1"/>
              <a:t>pronuncia</a:t>
            </a:r>
            <a:r>
              <a:rPr lang="en-US" sz="2400" dirty="0"/>
              <a:t> ‘</a:t>
            </a:r>
            <a:r>
              <a:rPr lang="en-US" sz="2400" dirty="0" err="1"/>
              <a:t>bom</a:t>
            </a:r>
            <a:r>
              <a:rPr lang="en-US" sz="2400" dirty="0"/>
              <a:t>-bi-Sha’ (double ‘ll’  </a:t>
            </a:r>
            <a:r>
              <a:rPr lang="en-US" sz="2400" dirty="0" err="1"/>
              <a:t>en</a:t>
            </a:r>
            <a:r>
              <a:rPr lang="en-US" sz="2400" dirty="0"/>
              <a:t> Argentina </a:t>
            </a:r>
            <a:r>
              <a:rPr lang="en-US" sz="2400" dirty="0" err="1"/>
              <a:t>es</a:t>
            </a:r>
            <a:r>
              <a:rPr lang="en-US" sz="2400" dirty="0"/>
              <a:t> ‘</a:t>
            </a:r>
            <a:r>
              <a:rPr lang="en-US" sz="2400" dirty="0" err="1"/>
              <a:t>Sh</a:t>
            </a:r>
            <a:r>
              <a:rPr lang="en-US" sz="2400" dirty="0"/>
              <a:t>’).</a:t>
            </a:r>
            <a:br>
              <a:rPr lang="en-US" sz="2400" dirty="0"/>
            </a:br>
            <a:r>
              <a:rPr lang="en-US" sz="2400" b="1" i="1" dirty="0"/>
              <a:t>Yerba</a:t>
            </a:r>
            <a:r>
              <a:rPr lang="en-US" sz="2400" dirty="0"/>
              <a:t> – La infusion que se </a:t>
            </a:r>
            <a:r>
              <a:rPr lang="en-US" sz="2400" dirty="0" err="1"/>
              <a:t>vende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medio o un kilo.  </a:t>
            </a:r>
            <a:r>
              <a:rPr lang="en-US" sz="2400" dirty="0" err="1"/>
              <a:t>Algunas</a:t>
            </a:r>
            <a:r>
              <a:rPr lang="en-US" sz="2400" dirty="0"/>
              <a:t> </a:t>
            </a:r>
            <a:r>
              <a:rPr lang="en-US" sz="2400" dirty="0" err="1"/>
              <a:t>marcas</a:t>
            </a:r>
            <a:r>
              <a:rPr lang="en-US" sz="2400" dirty="0"/>
              <a:t> son </a:t>
            </a:r>
            <a:r>
              <a:rPr lang="en-US" sz="2400" dirty="0" err="1"/>
              <a:t>Nobleza</a:t>
            </a:r>
            <a:r>
              <a:rPr lang="en-US" sz="2400" dirty="0"/>
              <a:t> </a:t>
            </a:r>
            <a:r>
              <a:rPr lang="en-US" sz="2400" dirty="0" err="1"/>
              <a:t>Gaucha</a:t>
            </a:r>
            <a:r>
              <a:rPr lang="en-US" sz="2400" dirty="0"/>
              <a:t>, Cruz de Malta y </a:t>
            </a:r>
            <a:r>
              <a:rPr lang="en-US" sz="2400" dirty="0" err="1"/>
              <a:t>Rosamonte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b="1" i="1" dirty="0" err="1"/>
              <a:t>Termo</a:t>
            </a:r>
            <a:r>
              <a:rPr lang="en-US" sz="2400" dirty="0"/>
              <a:t> – La </a:t>
            </a:r>
            <a:r>
              <a:rPr lang="en-US" sz="2400" dirty="0" err="1"/>
              <a:t>botellita</a:t>
            </a:r>
            <a:br>
              <a:rPr lang="en-US" sz="2400" dirty="0"/>
            </a:br>
            <a:r>
              <a:rPr lang="en-US" sz="2400" b="1" i="1" dirty="0" err="1"/>
              <a:t>Lavado</a:t>
            </a:r>
            <a:r>
              <a:rPr lang="en-US" sz="2400" dirty="0"/>
              <a:t> – </a:t>
            </a:r>
            <a:r>
              <a:rPr lang="en-US" sz="2400" dirty="0" err="1"/>
              <a:t>Literalmente</a:t>
            </a:r>
            <a:r>
              <a:rPr lang="en-US" sz="2400" dirty="0"/>
              <a:t> </a:t>
            </a:r>
            <a:r>
              <a:rPr lang="en-US" sz="2400" dirty="0" err="1"/>
              <a:t>significa</a:t>
            </a:r>
            <a:r>
              <a:rPr lang="en-US" sz="2400" dirty="0"/>
              <a:t> </a:t>
            </a:r>
            <a:r>
              <a:rPr lang="el-GR" sz="2400" dirty="0"/>
              <a:t>πλυμένο </a:t>
            </a:r>
            <a:r>
              <a:rPr lang="es-ES" sz="2400" dirty="0"/>
              <a:t>y se usa para decir que todo el sabor se ha ido, cuando el mate está gastado.</a:t>
            </a:r>
            <a:endParaRPr lang="el-CY" sz="2400" dirty="0"/>
          </a:p>
        </p:txBody>
      </p:sp>
    </p:spTree>
    <p:extLst>
      <p:ext uri="{BB962C8B-B14F-4D97-AF65-F5344CB8AC3E}">
        <p14:creationId xmlns:p14="http://schemas.microsoft.com/office/powerpoint/2010/main" val="3497370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s-ES" dirty="0"/>
              <a:t>                 </a:t>
            </a:r>
            <a:r>
              <a:rPr lang="es-ES" dirty="0">
                <a:solidFill>
                  <a:srgbClr val="0070C0"/>
                </a:solidFill>
              </a:rPr>
              <a:t>Venezuela y los plátanos</a:t>
            </a:r>
            <a:endParaRPr lang="el-CY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0" y="2190826"/>
            <a:ext cx="25939110" cy="2508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l-CY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Receta</a:t>
            </a:r>
            <a:r>
              <a:rPr kumimoji="0" lang="fr-FR" altLang="el-CY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l-CY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Plátano</a:t>
            </a:r>
            <a:r>
              <a:rPr kumimoji="0" lang="fr-FR" altLang="el-CY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kumimoji="0" lang="fr-FR" altLang="el-CY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horno</a:t>
            </a:r>
            <a:r>
              <a:rPr kumimoji="0" lang="fr-FR" altLang="el-CY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l-CY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venezolana</a:t>
            </a:r>
            <a:r>
              <a:rPr kumimoji="0" lang="fr-FR" altLang="el-CY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fr-FR" altLang="el-CY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l-CY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l-CY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kumimoji="0" lang="fr-FR" altLang="el-CY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plátano</a:t>
            </a:r>
            <a:r>
              <a:rPr kumimoji="0" lang="fr-FR" altLang="el-CY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l-CY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acompaña</a:t>
            </a:r>
            <a:r>
              <a:rPr kumimoji="0" lang="fr-FR" altLang="el-CY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l-CY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innumerables</a:t>
            </a:r>
            <a:r>
              <a:rPr kumimoji="0" lang="fr-FR" altLang="el-CY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l-CY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platos</a:t>
            </a:r>
            <a:r>
              <a:rPr kumimoji="0" lang="fr-FR" altLang="el-CY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l-CY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venezolanos</a:t>
            </a:r>
            <a:r>
              <a:rPr kumimoji="0" lang="fr-FR" altLang="el-CY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fr-FR" altLang="el-CY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cuando</a:t>
            </a:r>
            <a:r>
              <a:rPr kumimoji="0" lang="fr-FR" altLang="el-CY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kumimoji="0" lang="fr-FR" altLang="el-CY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preparan</a:t>
            </a:r>
            <a:r>
              <a:rPr kumimoji="0" lang="fr-FR" altLang="el-CY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kumimoji="0" lang="fr-FR" altLang="el-CY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horno</a:t>
            </a:r>
            <a:r>
              <a:rPr kumimoji="0" lang="fr-FR" altLang="el-CY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fr-FR" altLang="el-CY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generalmente</a:t>
            </a:r>
            <a:r>
              <a:rPr kumimoji="0" lang="fr-FR" altLang="el-CY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l-CY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kumimoji="0" lang="fr-FR" altLang="el-CY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evan</a:t>
            </a:r>
            <a:r>
              <a:rPr kumimoji="0" lang="fr-FR" altLang="el-CY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el-CY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queso</a:t>
            </a:r>
            <a:r>
              <a:rPr kumimoji="0" lang="fr-FR" altLang="el-CY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 se </a:t>
            </a:r>
            <a:r>
              <a:rPr kumimoji="0" lang="fr-FR" altLang="el-CY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sirven</a:t>
            </a:r>
            <a:r>
              <a:rPr kumimoji="0" lang="fr-FR" altLang="el-CY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el-CY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kumimoji="0" lang="fr-FR" altLang="el-CY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el-CY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guarnición</a:t>
            </a:r>
            <a:endParaRPr kumimoji="0" lang="fr-FR" altLang="el-CY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l-CY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kumimoji="0" lang="fr-FR" altLang="el-CY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otras</a:t>
            </a:r>
            <a:r>
              <a:rPr kumimoji="0" lang="fr-FR" altLang="el-CY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el-CY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comidas</a:t>
            </a:r>
            <a:r>
              <a:rPr lang="fr-FR" altLang="el-CY" sz="1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fr-FR" altLang="el-CY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CY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CY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Ingredientes</a:t>
            </a:r>
            <a:endParaRPr kumimoji="0" lang="el-GR" altLang="el-CY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ES" altLang="el-CY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plátanos bien maduros por persona </a:t>
            </a:r>
            <a:endParaRPr kumimoji="0" lang="el-GR" altLang="el-CY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ES" altLang="el-CY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Queso blanco fresco para gratinar (algo salado) </a:t>
            </a:r>
            <a:endParaRPr kumimoji="0" lang="es-ES" altLang="el-CY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1287889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174</Words>
  <Application>Microsoft Office PowerPoint</Application>
  <PresentationFormat>Ευρεία οθόνη</PresentationFormat>
  <Paragraphs>31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Θέμα του Office</vt:lpstr>
      <vt:lpstr>                         La comida hispana</vt:lpstr>
      <vt:lpstr>               Especialidades de México</vt:lpstr>
      <vt:lpstr>                        Las fajitas</vt:lpstr>
      <vt:lpstr>                            Los tacos</vt:lpstr>
      <vt:lpstr>        Una receta de guacamole …mmmmm</vt:lpstr>
      <vt:lpstr>       Especialidades de Argentina</vt:lpstr>
      <vt:lpstr>                        El asado argentino</vt:lpstr>
      <vt:lpstr>                EL MATE ARGENTINO</vt:lpstr>
      <vt:lpstr>                 Venezuela y los plátanos</vt:lpstr>
      <vt:lpstr>Παρουσίαση του PowerPoint</vt:lpstr>
      <vt:lpstr>                       Venezuela</vt:lpstr>
      <vt:lpstr>AMERICA LATINA ESTÁ AQUÍ PARA QUE LA DESCUBRAS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comida hispana</dc:title>
  <dc:creator>maria</dc:creator>
  <cp:lastModifiedBy>maria</cp:lastModifiedBy>
  <cp:revision>16</cp:revision>
  <dcterms:created xsi:type="dcterms:W3CDTF">2016-12-07T11:23:43Z</dcterms:created>
  <dcterms:modified xsi:type="dcterms:W3CDTF">2016-12-14T09:48:54Z</dcterms:modified>
</cp:coreProperties>
</file>